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84" r:id="rId3"/>
    <p:sldId id="293" r:id="rId4"/>
    <p:sldId id="294" r:id="rId5"/>
    <p:sldId id="262" r:id="rId6"/>
    <p:sldId id="279" r:id="rId7"/>
    <p:sldId id="287" r:id="rId8"/>
    <p:sldId id="283" r:id="rId9"/>
    <p:sldId id="280" r:id="rId10"/>
    <p:sldId id="286" r:id="rId11"/>
    <p:sldId id="282" r:id="rId12"/>
    <p:sldId id="289" r:id="rId13"/>
    <p:sldId id="291" r:id="rId14"/>
    <p:sldId id="290" r:id="rId15"/>
    <p:sldId id="273" r:id="rId16"/>
  </p:sldIdLst>
  <p:sldSz cx="9144000" cy="6858000" type="screen4x3"/>
  <p:notesSz cx="6858000" cy="9144000"/>
  <p:embeddedFontLst>
    <p:embeddedFont>
      <p:font typeface="Angsana New" panose="02020603050405020304" pitchFamily="18" charset="-34"/>
      <p:regular r:id="rId17"/>
      <p:bold r:id="rId18"/>
      <p:italic r:id="rId19"/>
      <p:boldItalic r:id="rId20"/>
    </p:embeddedFont>
    <p:embeddedFont>
      <p:font typeface="Georgia" panose="02040502050405020303" pitchFamily="18" charset="0"/>
      <p:regular r:id="rId21"/>
      <p:bold r:id="rId22"/>
      <p:italic r:id="rId23"/>
      <p:boldItalic r:id="rId24"/>
    </p:embeddedFont>
    <p:embeddedFont>
      <p:font typeface="DB Adman X" panose="02000506090000020004" charset="-34"/>
      <p:regular r:id="rId25"/>
      <p:bold r:id="rId26"/>
      <p:italic r:id="rId27"/>
      <p:boldItalic r:id="rId28"/>
    </p:embeddedFont>
    <p:embeddedFont>
      <p:font typeface="Tahoma" panose="020B0604030504040204" pitchFamily="34" charset="0"/>
      <p:regular r:id="rId29"/>
      <p:bold r:id="rId30"/>
    </p:embeddedFont>
    <p:embeddedFont>
      <p:font typeface="Trebuchet MS" panose="020B0603020202020204" pitchFamily="34" charset="0"/>
      <p:regular r:id="rId31"/>
      <p:bold r:id="rId32"/>
      <p:italic r:id="rId33"/>
      <p:bold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font" Target="fonts/font2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font" Target="fonts/font21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font" Target="fonts/font20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3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598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67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209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07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714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790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315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044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08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683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050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132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620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7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429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725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259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4106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365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0462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776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2250C-DE54-490C-9697-2099FB6865E8}" type="datetimeFigureOut">
              <a:rPr lang="en-US" smtClean="0"/>
              <a:t>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68282-F185-41CE-8911-EAC110A21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34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C34A1A8-962D-49AF-84E0-A27715B5755A}" type="datetimeFigureOut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30/01/59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935EE1D-A5A0-4766-8BD8-4A1377C009A7}" type="slidenum">
              <a:rPr lang="th-TH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175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566124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41824" y="5193196"/>
            <a:ext cx="6374392" cy="396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>
                <a:solidFill>
                  <a:prstClr val="white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[</a:t>
            </a:r>
            <a:r>
              <a:rPr lang="th-TH" sz="2200" b="1" dirty="0">
                <a:solidFill>
                  <a:prstClr val="white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คณะทำงานพัฒนาอัตลักษณ์ ภาพลักษณ์ และวัฒนธรรมองค์กร</a:t>
            </a:r>
            <a:r>
              <a:rPr lang="en-US" sz="2200" b="1" dirty="0">
                <a:solidFill>
                  <a:prstClr val="white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]</a:t>
            </a:r>
            <a:endParaRPr lang="en-US" sz="2200" dirty="0">
              <a:solidFill>
                <a:prstClr val="white"/>
              </a:solidFill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99792" y="980728"/>
            <a:ext cx="640871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ความสำคัญของการสร้าง</a:t>
            </a:r>
          </a:p>
          <a:p>
            <a:r>
              <a:rPr lang="th-TH" sz="36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“</a:t>
            </a:r>
            <a:r>
              <a:rPr lang="th-TH" sz="3600" b="1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อัต</a:t>
            </a:r>
            <a:r>
              <a:rPr lang="th-TH" sz="36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ลักษณ์ และ ภาพลักษณ์”</a:t>
            </a:r>
            <a:r>
              <a:rPr lang="en-US" sz="36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 </a:t>
            </a:r>
            <a:r>
              <a:rPr lang="th-TH" sz="36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ขององค์กร :</a:t>
            </a:r>
          </a:p>
          <a:p>
            <a:r>
              <a:rPr lang="th-TH" sz="3200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"สถาบันพัฒนาองค์กรชุมชน (องค์การมหาชน)" </a:t>
            </a:r>
          </a:p>
          <a:p>
            <a:r>
              <a:rPr lang="th-TH" sz="32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โดย </a:t>
            </a:r>
            <a:r>
              <a:rPr lang="th-TH" sz="3200" b="1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ธาม</a:t>
            </a:r>
            <a:r>
              <a:rPr lang="th-TH" sz="32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  </a:t>
            </a:r>
            <a:r>
              <a:rPr lang="th-TH" sz="3200" b="1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เชื้อส</a:t>
            </a:r>
            <a:r>
              <a:rPr lang="th-TH" sz="3200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ถา</a:t>
            </a:r>
            <a:r>
              <a:rPr lang="th-TH" sz="3200" b="1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ปนศิริ</a:t>
            </a:r>
            <a:endParaRPr lang="en-US" sz="3200" b="1" dirty="0" smtClean="0">
              <a:solidFill>
                <a:schemeClr val="bg1"/>
              </a:solidFill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endParaRPr lang="th-TH" sz="2800" b="1" dirty="0" smtClean="0">
              <a:solidFill>
                <a:schemeClr val="bg1"/>
              </a:solidFill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r>
              <a:rPr lang="th-TH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สัมมนาผู้ปฏิบัติงาน </a:t>
            </a:r>
            <a:r>
              <a:rPr lang="th-TH" b="1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พอช</a:t>
            </a:r>
            <a:r>
              <a:rPr lang="th-TH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.ประจำปี 2558</a:t>
            </a:r>
          </a:p>
          <a:p>
            <a:r>
              <a:rPr lang="th-TH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วันพฤหัสบดีที่ 28 – วันเสาร์ที่ 30 มกราคม 2559</a:t>
            </a:r>
          </a:p>
          <a:p>
            <a:r>
              <a:rPr lang="th-TH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ณ โรงแรม</a:t>
            </a:r>
            <a:r>
              <a:rPr lang="th-TH" b="1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เดอะ</a:t>
            </a:r>
            <a:r>
              <a:rPr lang="th-TH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รี</a:t>
            </a:r>
            <a:r>
              <a:rPr lang="th-TH" b="1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เจ้นท์</a:t>
            </a:r>
            <a:r>
              <a:rPr lang="th-TH" b="1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 ชะอำ หัวหิน จ.เพชรบุรี</a:t>
            </a:r>
          </a:p>
        </p:txBody>
      </p:sp>
      <p:pic>
        <p:nvPicPr>
          <p:cNvPr id="17" name="Picture 2" descr="logo codi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2267744" cy="226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924" y="2350048"/>
            <a:ext cx="3389437" cy="476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31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6000" dirty="0" smtClean="0">
                <a:latin typeface="DB Adman X" pitchFamily="2" charset="-34"/>
                <a:cs typeface="DB Adman X" pitchFamily="2" charset="-34"/>
              </a:rPr>
              <a:t>ความสำคัญของการสื่อสาร</a:t>
            </a:r>
            <a:endParaRPr lang="en-US" sz="6000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3" name="Oval 2"/>
          <p:cNvSpPr/>
          <p:nvPr/>
        </p:nvSpPr>
        <p:spPr>
          <a:xfrm>
            <a:off x="3491880" y="1700808"/>
            <a:ext cx="1800200" cy="18002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2350621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การสื่อสาร</a:t>
            </a:r>
            <a:endParaRPr lang="en-US" sz="32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1784" y="4078813"/>
            <a:ext cx="3600400" cy="584775"/>
          </a:xfrm>
          <a:prstGeom prst="rect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200" dirty="0" smtClean="0">
                <a:latin typeface="DB Adman X" pitchFamily="2" charset="-34"/>
                <a:cs typeface="DB Adman X" pitchFamily="2" charset="-34"/>
              </a:rPr>
              <a:t>พัฒนาการสื่อสารภายใน</a:t>
            </a:r>
            <a:endParaRPr lang="en-US" sz="3200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4048" y="4078813"/>
            <a:ext cx="3600400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dirty="0" smtClean="0">
                <a:latin typeface="DB Adman X" pitchFamily="2" charset="-34"/>
                <a:cs typeface="DB Adman X" pitchFamily="2" charset="-34"/>
              </a:rPr>
              <a:t>สื่อสารเพื่อการพัฒนาภายนอก</a:t>
            </a:r>
            <a:endParaRPr lang="en-US" sz="2800" dirty="0">
              <a:latin typeface="DB Adman X" pitchFamily="2" charset="-34"/>
              <a:cs typeface="DB Adman X" pitchFamily="2" charset="-34"/>
            </a:endParaRPr>
          </a:p>
        </p:txBody>
      </p:sp>
      <p:cxnSp>
        <p:nvCxnSpPr>
          <p:cNvPr id="6" name="Elbow Connector 5"/>
          <p:cNvCxnSpPr>
            <a:stCxn id="3" idx="4"/>
            <a:endCxn id="11" idx="0"/>
          </p:cNvCxnSpPr>
          <p:nvPr/>
        </p:nvCxnSpPr>
        <p:spPr>
          <a:xfrm rot="5400000">
            <a:off x="2978080" y="2664912"/>
            <a:ext cx="577805" cy="2249996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>
            <a:stCxn id="3" idx="4"/>
            <a:endCxn id="12" idx="0"/>
          </p:cNvCxnSpPr>
          <p:nvPr/>
        </p:nvCxnSpPr>
        <p:spPr>
          <a:xfrm rot="16200000" flipH="1">
            <a:off x="5309212" y="2583776"/>
            <a:ext cx="577805" cy="241226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995936" y="4077072"/>
            <a:ext cx="86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i="1" smtClean="0">
                <a:latin typeface="DB Adman X" pitchFamily="2" charset="-34"/>
                <a:cs typeface="DB Adman X" pitchFamily="2" charset="-34"/>
              </a:rPr>
              <a:t>ไปยัง</a:t>
            </a:r>
            <a:endParaRPr lang="en-US" sz="3600" i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1784" y="4797152"/>
            <a:ext cx="3600400" cy="1477328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การสื่อสารภายในองค์กร</a:t>
            </a:r>
            <a:endParaRPr lang="en-US" dirty="0" smtClean="0">
              <a:latin typeface="DB Adman X" pitchFamily="2" charset="-34"/>
              <a:cs typeface="DB Adman X" pitchFamily="2" charset="-34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การสร้างวัฒนธรรมองค์กร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การพัฒนาบุคลากร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การพัฒนาแผนกลุยุทธ์การสื่อสาร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DB Adman X" pitchFamily="2" charset="-34"/>
                <a:cs typeface="DB Adman X" pitchFamily="2" charset="-34"/>
              </a:rPr>
              <a:t>&gt;&gt; </a:t>
            </a:r>
            <a:r>
              <a:rPr lang="th-TH" dirty="0" smtClean="0">
                <a:latin typeface="DB Adman X" pitchFamily="2" charset="-34"/>
                <a:cs typeface="DB Adman X" pitchFamily="2" charset="-34"/>
              </a:rPr>
              <a:t>เพื่อเพิ่มประสิทธิภาพการทำงาน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010766" y="4797152"/>
            <a:ext cx="3600400" cy="1477328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การสื่อสารภาพลักษณ์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การสื่อสารประชาสัมพันธ์กิจกรรม งาน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การสร้างความรับรู้ จดจำได้จากสาธารณะ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สร้างมูลค่าให้องค์กร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DB Adman X" pitchFamily="2" charset="-34"/>
                <a:cs typeface="DB Adman X" pitchFamily="2" charset="-34"/>
              </a:rPr>
              <a:t>&gt;&gt; </a:t>
            </a:r>
            <a:r>
              <a:rPr lang="th-TH" dirty="0" smtClean="0">
                <a:latin typeface="DB Adman X" pitchFamily="2" charset="-34"/>
                <a:cs typeface="DB Adman X" pitchFamily="2" charset="-34"/>
              </a:rPr>
              <a:t>เพื่อเพิ่มมูลค่าของผลิตภัณฑ์</a:t>
            </a:r>
            <a:r>
              <a:rPr lang="en-US" dirty="0" smtClean="0">
                <a:latin typeface="DB Adman X" pitchFamily="2" charset="-34"/>
                <a:cs typeface="DB Adman X" pitchFamily="2" charset="-34"/>
              </a:rPr>
              <a:t>/</a:t>
            </a:r>
            <a:r>
              <a:rPr lang="th-TH" dirty="0" smtClean="0">
                <a:latin typeface="DB Adman X" pitchFamily="2" charset="-34"/>
                <a:cs typeface="DB Adman X" pitchFamily="2" charset="-34"/>
              </a:rPr>
              <a:t>งาน</a:t>
            </a:r>
          </a:p>
        </p:txBody>
      </p:sp>
    </p:spTree>
    <p:extLst>
      <p:ext uri="{BB962C8B-B14F-4D97-AF65-F5344CB8AC3E}">
        <p14:creationId xmlns:p14="http://schemas.microsoft.com/office/powerpoint/2010/main" val="368834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B Adman X" pitchFamily="2" charset="-34"/>
                <a:cs typeface="DB Adman X" pitchFamily="2" charset="-34"/>
              </a:rPr>
              <a:t>ความสำคัญของการ</a:t>
            </a:r>
            <a:r>
              <a:rPr lang="th-TH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B Adman X" pitchFamily="2" charset="-34"/>
                <a:cs typeface="DB Adman X" pitchFamily="2" charset="-34"/>
              </a:rPr>
              <a:t>สร้างอัต</a:t>
            </a:r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B Adman X" pitchFamily="2" charset="-34"/>
                <a:cs typeface="DB Adman X" pitchFamily="2" charset="-34"/>
              </a:rPr>
              <a:t>ลักษณ์องค์กร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712968" cy="5328592"/>
          </a:xfrm>
        </p:spPr>
        <p:txBody>
          <a:bodyPr>
            <a:noAutofit/>
          </a:bodyPr>
          <a:lstStyle/>
          <a:p>
            <a:pPr marL="457200" indent="-457200" algn="thaiDist">
              <a:buFont typeface="+mj-lt"/>
              <a:buAutoNum type="arabicPeriod"/>
            </a:pPr>
            <a:r>
              <a:rPr lang="th-TH" sz="3600" dirty="0" smtClean="0">
                <a:latin typeface="DB Adman X" pitchFamily="2" charset="-34"/>
                <a:cs typeface="DB Adman X" pitchFamily="2" charset="-34"/>
              </a:rPr>
              <a:t>ทำให้องค์กรมีค่านิยมเดียวกัน พนักงานมีความรู้สึกเชื่อมั่น หนึ่งเดียว มั่นคง และมุ่งสู่เป้าหมายเดียวกัน</a:t>
            </a:r>
            <a:endParaRPr lang="th-TH" sz="3600" dirty="0">
              <a:latin typeface="DB Adman X" pitchFamily="2" charset="-34"/>
              <a:cs typeface="DB Adman X" pitchFamily="2" charset="-34"/>
            </a:endParaRPr>
          </a:p>
          <a:p>
            <a:pPr marL="457200" indent="-457200" algn="thaiDist">
              <a:buFont typeface="+mj-lt"/>
              <a:buAutoNum type="arabicPeriod"/>
            </a:pPr>
            <a:r>
              <a:rPr lang="th-TH" sz="3600" dirty="0" smtClean="0">
                <a:latin typeface="DB Adman X" pitchFamily="2" charset="-34"/>
                <a:cs typeface="DB Adman X" pitchFamily="2" charset="-34"/>
              </a:rPr>
              <a:t>ทำให้องค์กร มีจุดยืนที่ชัดเจน สร้างเอกลักษณ์ และความแตกต่างในมุมมองของประชาชน</a:t>
            </a:r>
          </a:p>
          <a:p>
            <a:pPr marL="457200" indent="-457200" algn="thaiDist">
              <a:buFont typeface="+mj-lt"/>
              <a:buAutoNum type="arabicPeriod"/>
            </a:pPr>
            <a:r>
              <a:rPr lang="th-TH" sz="3600" dirty="0" smtClean="0">
                <a:latin typeface="DB Adman X" pitchFamily="2" charset="-34"/>
                <a:cs typeface="DB Adman X" pitchFamily="2" charset="-34"/>
              </a:rPr>
              <a:t>ทำให้องค์กรมีแนวทางที่ชัดเจนในการพัฒนานโยบาย แผนงาน ขั้นตอนการปฏิบัติงาน ผลิตภัณฑ์ และวิธีการนำเสนอ ได้อย่างมีแนวทางที่ชัดเจน</a:t>
            </a:r>
          </a:p>
          <a:p>
            <a:pPr marL="457200" indent="-457200" algn="thaiDist">
              <a:buFont typeface="+mj-lt"/>
              <a:buAutoNum type="arabicPeriod"/>
            </a:pPr>
            <a:r>
              <a:rPr lang="th-TH" sz="3600" dirty="0" smtClean="0">
                <a:latin typeface="DB Adman X" pitchFamily="2" charset="-34"/>
                <a:cs typeface="DB Adman X" pitchFamily="2" charset="-34"/>
              </a:rPr>
              <a:t>ทำให้องค์กรมีพลังในการสื่อสารสู่สาธารณะมากขึ้น</a:t>
            </a:r>
          </a:p>
        </p:txBody>
      </p:sp>
    </p:spTree>
    <p:extLst>
      <p:ext uri="{BB962C8B-B14F-4D97-AF65-F5344CB8AC3E}">
        <p14:creationId xmlns:p14="http://schemas.microsoft.com/office/powerpoint/2010/main" val="172144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38586"/>
            <a:ext cx="8784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 err="1" smtClean="0">
                <a:latin typeface="DB Adman X" pitchFamily="2" charset="-34"/>
                <a:cs typeface="DB Adman X" pitchFamily="2" charset="-34"/>
              </a:rPr>
              <a:t>อัต</a:t>
            </a:r>
            <a:r>
              <a:rPr lang="th-TH" sz="5400" b="1" dirty="0" smtClean="0">
                <a:latin typeface="DB Adman X" pitchFamily="2" charset="-34"/>
                <a:cs typeface="DB Adman X" pitchFamily="2" charset="-34"/>
              </a:rPr>
              <a:t>ลักษณ์ </a:t>
            </a:r>
            <a:r>
              <a:rPr lang="en-US" sz="5400" b="1" dirty="0" smtClean="0">
                <a:latin typeface="DB Adman X" pitchFamily="2" charset="-34"/>
                <a:cs typeface="DB Adman X" pitchFamily="2" charset="-34"/>
              </a:rPr>
              <a:t>+ </a:t>
            </a:r>
            <a:r>
              <a:rPr lang="th-TH" sz="5400" b="1" dirty="0" smtClean="0">
                <a:latin typeface="DB Adman X" pitchFamily="2" charset="-34"/>
                <a:cs typeface="DB Adman X" pitchFamily="2" charset="-34"/>
              </a:rPr>
              <a:t>ภาพลักษณ์ </a:t>
            </a:r>
            <a:r>
              <a:rPr lang="en-US" sz="5400" b="1" dirty="0">
                <a:latin typeface="DB Adman X" pitchFamily="2" charset="-34"/>
                <a:cs typeface="DB Adman X" pitchFamily="2" charset="-34"/>
              </a:rPr>
              <a:t>=</a:t>
            </a:r>
            <a:r>
              <a:rPr lang="en-US" sz="54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th-TH" sz="5400" b="1" dirty="0" smtClean="0">
                <a:latin typeface="DB Adman X" pitchFamily="2" charset="-34"/>
                <a:cs typeface="DB Adman X" pitchFamily="2" charset="-34"/>
              </a:rPr>
              <a:t>แบ</a:t>
            </a:r>
            <a:r>
              <a:rPr lang="th-TH" sz="5400" b="1" dirty="0" err="1" smtClean="0">
                <a:latin typeface="DB Adman X" pitchFamily="2" charset="-34"/>
                <a:cs typeface="DB Adman X" pitchFamily="2" charset="-34"/>
              </a:rPr>
              <a:t>รนด์</a:t>
            </a:r>
            <a:r>
              <a:rPr lang="en-US" sz="5400" b="1" dirty="0" smtClean="0">
                <a:latin typeface="DB Adman X" pitchFamily="2" charset="-34"/>
                <a:cs typeface="DB Adman X" pitchFamily="2" charset="-34"/>
              </a:rPr>
              <a:t> </a:t>
            </a:r>
            <a:endParaRPr lang="en-US" sz="54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2" name="Oval 1"/>
          <p:cNvSpPr/>
          <p:nvPr/>
        </p:nvSpPr>
        <p:spPr>
          <a:xfrm>
            <a:off x="2915816" y="1570599"/>
            <a:ext cx="1944216" cy="3456384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9" name="Oval 8"/>
          <p:cNvSpPr/>
          <p:nvPr/>
        </p:nvSpPr>
        <p:spPr>
          <a:xfrm>
            <a:off x="4211960" y="1570599"/>
            <a:ext cx="1944216" cy="3456384"/>
          </a:xfrm>
          <a:prstGeom prst="ellipse">
            <a:avLst/>
          </a:prstGeom>
          <a:solidFill>
            <a:srgbClr val="0070C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55976" y="2796024"/>
            <a:ext cx="1611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IMAGE</a:t>
            </a:r>
            <a:endParaRPr lang="th-TH" sz="2400" b="1" dirty="0" smtClean="0">
              <a:latin typeface="DB Adman X" pitchFamily="2" charset="-34"/>
              <a:cs typeface="DB Adman X" pitchFamily="2" charset="-34"/>
            </a:endParaRPr>
          </a:p>
          <a:p>
            <a:pPr algn="ctr"/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ภาพลักษณ์</a:t>
            </a:r>
            <a:endParaRPr lang="en-US" sz="24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67568" y="2796024"/>
            <a:ext cx="1611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IDENTITY</a:t>
            </a:r>
            <a:endParaRPr lang="th-TH" sz="2400" b="1" dirty="0" smtClean="0">
              <a:latin typeface="DB Adman X" pitchFamily="2" charset="-34"/>
              <a:cs typeface="DB Adman X" pitchFamily="2" charset="-34"/>
            </a:endParaRPr>
          </a:p>
          <a:p>
            <a:pPr algn="ctr"/>
            <a:r>
              <a:rPr lang="th-TH" sz="2400" b="1" dirty="0" err="1" smtClean="0">
                <a:latin typeface="DB Adman X" pitchFamily="2" charset="-34"/>
                <a:cs typeface="DB Adman X" pitchFamily="2" charset="-34"/>
              </a:rPr>
              <a:t>อัต</a:t>
            </a:r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ลักษณ์</a:t>
            </a:r>
            <a:endParaRPr lang="en-US" sz="24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91468" y="1095127"/>
            <a:ext cx="161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BRANDING</a:t>
            </a:r>
            <a:endParaRPr lang="en-US" sz="24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07704" y="5076473"/>
            <a:ext cx="5076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DB Adman X" pitchFamily="2" charset="-34"/>
                <a:cs typeface="DB Adman X" pitchFamily="2" charset="-34"/>
              </a:rPr>
              <a:t>INNOVATION</a:t>
            </a:r>
            <a:endParaRPr lang="en-US" sz="3200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1560" y="2657524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DB Adman X" pitchFamily="2" charset="-34"/>
                <a:cs typeface="DB Adman X" pitchFamily="2" charset="-34"/>
              </a:rPr>
              <a:t>สิ่งที่อยู่ภายใน แก่นแท้ วัฒนธรรม ค่านิยม องค์กร</a:t>
            </a:r>
          </a:p>
          <a:p>
            <a:pPr algn="ctr"/>
            <a:r>
              <a:rPr lang="en-US" dirty="0" smtClean="0">
                <a:latin typeface="DB Adman X" pitchFamily="2" charset="-34"/>
                <a:cs typeface="DB Adman X" pitchFamily="2" charset="-34"/>
              </a:rPr>
              <a:t>II</a:t>
            </a:r>
            <a:endParaRPr lang="th-TH" dirty="0">
              <a:latin typeface="DB Adman X" pitchFamily="2" charset="-34"/>
              <a:cs typeface="DB Adman X" pitchFamily="2" charset="-34"/>
            </a:endParaRPr>
          </a:p>
          <a:p>
            <a:pPr algn="ctr"/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การสื่อสารภายในองค์กร </a:t>
            </a:r>
            <a:endParaRPr lang="en-US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59221" y="2796024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DB Adman X" pitchFamily="2" charset="-34"/>
                <a:cs typeface="DB Adman X" pitchFamily="2" charset="-34"/>
              </a:rPr>
              <a:t>สิ่งที่สื่อสารภายนอก</a:t>
            </a:r>
          </a:p>
          <a:p>
            <a:pPr algn="ctr"/>
            <a:r>
              <a:rPr lang="th-TH" dirty="0" smtClean="0">
                <a:latin typeface="DB Adman X" pitchFamily="2" charset="-34"/>
                <a:cs typeface="DB Adman X" pitchFamily="2" charset="-34"/>
              </a:rPr>
              <a:t>บุคลิกภาพ ความรู้สึก</a:t>
            </a:r>
            <a:endParaRPr lang="en-US" dirty="0" smtClean="0">
              <a:latin typeface="DB Adman X" pitchFamily="2" charset="-34"/>
              <a:cs typeface="DB Adman X" pitchFamily="2" charset="-34"/>
            </a:endParaRPr>
          </a:p>
          <a:p>
            <a:pPr algn="ctr"/>
            <a:r>
              <a:rPr lang="en-US" dirty="0" smtClean="0">
                <a:latin typeface="DB Adman X" pitchFamily="2" charset="-34"/>
                <a:cs typeface="DB Adman X" pitchFamily="2" charset="-34"/>
              </a:rPr>
              <a:t>II</a:t>
            </a:r>
            <a:endParaRPr lang="th-TH" dirty="0" smtClean="0">
              <a:latin typeface="DB Adman X" pitchFamily="2" charset="-34"/>
              <a:cs typeface="DB Adman X" pitchFamily="2" charset="-34"/>
            </a:endParaRPr>
          </a:p>
          <a:p>
            <a:pPr algn="ctr"/>
            <a:r>
              <a:rPr lang="th-TH" dirty="0" smtClean="0">
                <a:latin typeface="DB Adman X" pitchFamily="2" charset="-34"/>
                <a:cs typeface="DB Adman X" pitchFamily="2" charset="-34"/>
              </a:rPr>
              <a:t>การสื่อสารภายนอกองค์กร </a:t>
            </a:r>
            <a:endParaRPr lang="en-US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4068361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คนในองค์กร</a:t>
            </a:r>
          </a:p>
          <a:p>
            <a:pPr algn="ctr"/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“</a:t>
            </a:r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สร้างวัฒนธรรม</a:t>
            </a:r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”</a:t>
            </a:r>
            <a:endParaRPr lang="en-US" sz="24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59221" y="4068361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คนนอกองค์กร </a:t>
            </a:r>
            <a:endParaRPr lang="th-TH" sz="2400" b="1" dirty="0">
              <a:latin typeface="DB Adman X" pitchFamily="2" charset="-34"/>
              <a:cs typeface="DB Adman X" pitchFamily="2" charset="-34"/>
            </a:endParaRPr>
          </a:p>
          <a:p>
            <a:pPr algn="ctr"/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“</a:t>
            </a:r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สื่อความหมาย</a:t>
            </a:r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”</a:t>
            </a:r>
            <a:endParaRPr lang="en-US" sz="24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5535" y="5385990"/>
            <a:ext cx="82239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DB Adman X" pitchFamily="2" charset="-34"/>
                <a:cs typeface="DB Adman X" pitchFamily="2" charset="-34"/>
              </a:rPr>
              <a:t>5P</a:t>
            </a:r>
            <a:r>
              <a:rPr lang="en-US" sz="4000" dirty="0" smtClean="0">
                <a:latin typeface="DB Adman X" pitchFamily="2" charset="-34"/>
                <a:cs typeface="DB Adman X" pitchFamily="2" charset="-34"/>
              </a:rPr>
              <a:t>: </a:t>
            </a:r>
            <a:r>
              <a:rPr lang="en-US" sz="3200" b="1" dirty="0" smtClean="0">
                <a:latin typeface="DB Adman X" pitchFamily="2" charset="-34"/>
                <a:cs typeface="DB Adman X" pitchFamily="2" charset="-34"/>
              </a:rPr>
              <a:t>POLICY</a:t>
            </a:r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b="1" dirty="0" smtClean="0">
                <a:latin typeface="DB Adman X" pitchFamily="2" charset="-34"/>
                <a:cs typeface="DB Adman X" pitchFamily="2" charset="-34"/>
              </a:rPr>
              <a:t>+</a:t>
            </a:r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b="1" dirty="0" smtClean="0">
                <a:latin typeface="DB Adman X" pitchFamily="2" charset="-34"/>
                <a:cs typeface="DB Adman X" pitchFamily="2" charset="-34"/>
              </a:rPr>
              <a:t>PLAN</a:t>
            </a:r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b="1" dirty="0" smtClean="0">
                <a:latin typeface="DB Adman X" pitchFamily="2" charset="-34"/>
                <a:cs typeface="DB Adman X" pitchFamily="2" charset="-34"/>
              </a:rPr>
              <a:t>+</a:t>
            </a:r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b="1" dirty="0" smtClean="0">
                <a:latin typeface="DB Adman X" pitchFamily="2" charset="-34"/>
                <a:cs typeface="DB Adman X" pitchFamily="2" charset="-34"/>
              </a:rPr>
              <a:t>PROCESS</a:t>
            </a:r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b="1" dirty="0" smtClean="0">
                <a:latin typeface="DB Adman X" pitchFamily="2" charset="-34"/>
                <a:cs typeface="DB Adman X" pitchFamily="2" charset="-34"/>
              </a:rPr>
              <a:t>+</a:t>
            </a:r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b="1" dirty="0" smtClean="0">
                <a:latin typeface="DB Adman X" pitchFamily="2" charset="-34"/>
                <a:cs typeface="DB Adman X" pitchFamily="2" charset="-34"/>
              </a:rPr>
              <a:t>PRODUCT</a:t>
            </a:r>
            <a:r>
              <a:rPr lang="th-TH" sz="3200" b="1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dirty="0" smtClean="0">
                <a:latin typeface="DB Adman X" pitchFamily="2" charset="-34"/>
                <a:cs typeface="DB Adman X" pitchFamily="2" charset="-34"/>
              </a:rPr>
              <a:t>+</a:t>
            </a:r>
            <a:r>
              <a:rPr lang="th-TH" sz="3200" dirty="0" smtClean="0">
                <a:latin typeface="DB Adman X" pitchFamily="2" charset="-34"/>
                <a:cs typeface="DB Adman X" pitchFamily="2" charset="-34"/>
              </a:rPr>
              <a:t> </a:t>
            </a:r>
            <a:r>
              <a:rPr lang="en-US" sz="3200" dirty="0" smtClean="0">
                <a:latin typeface="DB Adman X" pitchFamily="2" charset="-34"/>
                <a:cs typeface="DB Adman X" pitchFamily="2" charset="-34"/>
              </a:rPr>
              <a:t>PERSONALITY</a:t>
            </a:r>
            <a:endParaRPr lang="en-US" sz="3200" dirty="0">
              <a:latin typeface="DB Adman X" pitchFamily="2" charset="-34"/>
              <a:cs typeface="DB Adman X" pitchFamily="2" charset="-34"/>
            </a:endParaRPr>
          </a:p>
        </p:txBody>
      </p:sp>
      <p:cxnSp>
        <p:nvCxnSpPr>
          <p:cNvPr id="8" name="Straight Arrow Connector 7"/>
          <p:cNvCxnSpPr>
            <a:stCxn id="2" idx="0"/>
            <a:endCxn id="9" idx="0"/>
          </p:cNvCxnSpPr>
          <p:nvPr/>
        </p:nvCxnSpPr>
        <p:spPr>
          <a:xfrm>
            <a:off x="3887924" y="1570599"/>
            <a:ext cx="1296144" cy="0"/>
          </a:xfrm>
          <a:prstGeom prst="straightConnector1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2" idx="4"/>
            <a:endCxn id="9" idx="4"/>
          </p:cNvCxnSpPr>
          <p:nvPr/>
        </p:nvCxnSpPr>
        <p:spPr>
          <a:xfrm>
            <a:off x="3887924" y="5026983"/>
            <a:ext cx="1296144" cy="0"/>
          </a:xfrm>
          <a:prstGeom prst="straightConnector1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04633" y="1772816"/>
            <a:ext cx="2574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สิ่งที่เป็น </a:t>
            </a:r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“</a:t>
            </a:r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ตัวเรา</a:t>
            </a:r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”</a:t>
            </a:r>
            <a:endParaRPr lang="th-TH" sz="2400" b="1" dirty="0" smtClean="0">
              <a:latin typeface="DB Adman X" pitchFamily="2" charset="-34"/>
              <a:cs typeface="DB Adman X" pitchFamily="2" charset="-34"/>
            </a:endParaRPr>
          </a:p>
          <a:p>
            <a:pPr algn="ctr"/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(ภาพอุดมคติที่เราจะเป็น)</a:t>
            </a:r>
            <a:endParaRPr lang="en-US" sz="2400" b="1" dirty="0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51251" y="1844824"/>
            <a:ext cx="2574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สิ่งที่คนอื่นพูด</a:t>
            </a:r>
            <a:r>
              <a:rPr lang="en-US" sz="2400" b="1" dirty="0" smtClean="0">
                <a:latin typeface="DB Adman X" pitchFamily="2" charset="-34"/>
                <a:cs typeface="DB Adman X" pitchFamily="2" charset="-34"/>
              </a:rPr>
              <a:t>/</a:t>
            </a:r>
            <a:r>
              <a:rPr lang="th-TH" sz="2400" b="1" dirty="0" smtClean="0">
                <a:latin typeface="DB Adman X" pitchFamily="2" charset="-34"/>
                <a:cs typeface="DB Adman X" pitchFamily="2" charset="-34"/>
              </a:rPr>
              <a:t>รู้สึก เกี่ยวกับเรา</a:t>
            </a:r>
            <a:endParaRPr lang="en-US" sz="2400" b="1" dirty="0">
              <a:latin typeface="DB Adman X" pitchFamily="2" charset="-34"/>
              <a:cs typeface="DB Adman X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92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9" grpId="0" animBg="1"/>
      <p:bldP spid="3" grpId="0"/>
      <p:bldP spid="11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TIMESEVEN-WORK\04 NEW MEDIA\การประชาสัมพันธ์ในยุคดิจิทัล - PR IN NEW MEDIA DIGITAL\brand-def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458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admin\Desktop\TRANSMEDIA  STORYTELLING THAIPBS\paid-owned-earn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244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5909" y="0"/>
            <a:ext cx="9144000" cy="1412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ysClr val="windowText" lastClr="000000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ความสำคัญของการสร้างอัตลักษณ์ ภาพลักษณ์องค์กร</a:t>
            </a:r>
            <a:endParaRPr lang="th-TH" sz="2800" b="1" dirty="0" smtClean="0">
              <a:solidFill>
                <a:sysClr val="windowText" lastClr="000000"/>
              </a:solidFill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th-TH" sz="2000" dirty="0" smtClean="0">
                <a:solidFill>
                  <a:sysClr val="windowText" lastClr="000000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(</a:t>
            </a:r>
            <a:r>
              <a:rPr lang="th-TH" sz="2000" dirty="0">
                <a:solidFill>
                  <a:sysClr val="windowText" lastClr="000000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อ.ธาม  เชื้อสถาปนศิริ ผู้จัดการฝ่ายวิจัย </a:t>
            </a:r>
            <a:r>
              <a:rPr lang="th-TH" sz="2000" dirty="0" smtClean="0">
                <a:solidFill>
                  <a:sysClr val="windowText" lastClr="000000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สถาบัน</a:t>
            </a:r>
            <a:r>
              <a:rPr lang="th-TH" sz="2000" dirty="0">
                <a:solidFill>
                  <a:sysClr val="windowText" lastClr="000000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วิชาการสื่อ</a:t>
            </a:r>
            <a:r>
              <a:rPr lang="th-TH" sz="2000" dirty="0" smtClean="0">
                <a:solidFill>
                  <a:sysClr val="windowText" lastClr="000000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สาธารณะ)</a:t>
            </a:r>
            <a:r>
              <a:rPr lang="en-US" sz="2000" dirty="0" smtClean="0">
                <a:solidFill>
                  <a:sysClr val="windowText" lastClr="000000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 </a:t>
            </a:r>
            <a:endParaRPr lang="en-US" sz="2000" dirty="0">
              <a:solidFill>
                <a:sysClr val="windowText" lastClr="000000"/>
              </a:solidFill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1720" y="1772816"/>
            <a:ext cx="6696744" cy="165618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การ</a:t>
            </a:r>
            <a:r>
              <a:rPr lang="th-TH" sz="2800" dirty="0" err="1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พัฒนาอัต</a:t>
            </a:r>
            <a:r>
              <a:rPr lang="th-TH" sz="2800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ลักษณ์ คือ  การสร้างวัฒนธรรมเชิงคุณค่าภายใน ให้แก่องค์กร เช่น การกำหนดค่านิยม คำขวัญ สโลแกน บุคลิกภาพ วัฒนธรรมงาน ของพนักงานและผู้บริหารทุกๆคน ให้ลงสู่การปฏิบัติจริง </a:t>
            </a:r>
            <a:endParaRPr lang="en-US" sz="2800" dirty="0">
              <a:solidFill>
                <a:schemeClr val="bg1"/>
              </a:solidFill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4784843" y="1484784"/>
            <a:ext cx="504056" cy="432048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DB Adman X" pitchFamily="2" charset="-34"/>
              <a:cs typeface="DB Adman X" pitchFamily="2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51720" y="3933056"/>
            <a:ext cx="6696744" cy="21602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2800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การสื่อสารภาพลักษณ์องค์กร คือ การนำเอาอัตลักษณ์องค์กรไปสื่อสารยังสาธารณะภายนอก เช่น การสื่อสาร</a:t>
            </a:r>
          </a:p>
          <a:p>
            <a:pPr lvl="0" algn="ctr"/>
            <a:r>
              <a:rPr lang="th-TH" sz="2800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ตราสัญลักษณ์ การสื่อสารประชาสัมพันธ์ และการสร้าง</a:t>
            </a:r>
          </a:p>
          <a:p>
            <a:pPr lvl="0" algn="ctr"/>
            <a:r>
              <a:rPr lang="th-TH" sz="2800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ความตระหนักรู้จัก จดจำได้ จนถึง ความรู้สึกประสบการณ์</a:t>
            </a:r>
          </a:p>
          <a:p>
            <a:pPr lvl="0" algn="ctr"/>
            <a:r>
              <a:rPr lang="th-TH" sz="2800" dirty="0" smtClean="0">
                <a:solidFill>
                  <a:schemeClr val="bg1"/>
                </a:solidFill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จากมุมมองของประชาชน</a:t>
            </a:r>
            <a:endParaRPr lang="en-US" sz="2800" dirty="0">
              <a:solidFill>
                <a:schemeClr val="bg1"/>
              </a:solidFill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</p:txBody>
      </p:sp>
      <p:sp>
        <p:nvSpPr>
          <p:cNvPr id="9" name="Down Arrow 8"/>
          <p:cNvSpPr/>
          <p:nvPr/>
        </p:nvSpPr>
        <p:spPr>
          <a:xfrm>
            <a:off x="4812552" y="3573016"/>
            <a:ext cx="504056" cy="432048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DB Adman X" pitchFamily="2" charset="-34"/>
              <a:cs typeface="DB Adman X" pitchFamily="2" charset="-34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9" y="2348879"/>
            <a:ext cx="2752503" cy="386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24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7638" y="1484784"/>
            <a:ext cx="8640960" cy="504056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sz="4400" dirty="0" err="1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พอช</a:t>
            </a:r>
            <a:r>
              <a:rPr lang="th-TH" sz="4400" dirty="0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.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1.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เป็น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องค์การมหาชนที่ทำงานเพื่อ</a:t>
            </a:r>
            <a:r>
              <a:rPr lang="th-TH" sz="2800" dirty="0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ชุมชน</a:t>
            </a: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2</a:t>
            </a:r>
            <a:r>
              <a:rPr lang="en-US" sz="2800" u="sng" dirty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โดด</a:t>
            </a:r>
            <a:r>
              <a:rPr lang="th-TH" sz="2800" u="sng" dirty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เด่น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ด้านการพัฒนาอย่างมีส่วนร่วม 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3.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โดย</a:t>
            </a:r>
            <a:r>
              <a:rPr lang="th-TH" sz="2800" u="sng" dirty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ให้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ชุมชนเป็นแกนหลัก 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3.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ด้วย</a:t>
            </a:r>
            <a:r>
              <a:rPr lang="th-TH" sz="2800" u="sng" dirty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การ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ส่งเสริมการเรียนรู้ให้ชุมชนมีบทบาทสำคัญ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4.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ร่วมกับ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ภาคประชาสังคมและภาคีต่างๆ ในท้องถิ่น 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5.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โดย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ใช้พื้นที่เป็นตัวตั้ง พอช.ทำหน้าที่</a:t>
            </a:r>
            <a:r>
              <a:rPr lang="th-TH" sz="2800" dirty="0" err="1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เป็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A</a:t>
            </a:r>
            <a:r>
              <a:rPr lang="th-TH" sz="2800" dirty="0" err="1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นผู้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อำนวย ประสาน สนับสนุน 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6.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ทั้ง</a:t>
            </a:r>
            <a:r>
              <a:rPr lang="th-TH" sz="2800" u="sng" dirty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ยังเปิดโอกาสให้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 ภาคีทุกภาคส่วนเข้ามาเป็นหุ้นส่วน 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7.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เพื่อให้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ชุมชนเข้มแข็ง พึ่งตนเองได้ </a:t>
            </a:r>
            <a:endParaRPr lang="en-US" sz="2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  <a:p>
            <a:pPr algn="ctr"/>
            <a:r>
              <a:rPr lang="en-US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8.</a:t>
            </a:r>
            <a:r>
              <a:rPr lang="th-TH" sz="2800" u="sng" dirty="0" smtClean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อัน</a:t>
            </a:r>
            <a:r>
              <a:rPr lang="th-TH" sz="2800" u="sng" dirty="0">
                <a:solidFill>
                  <a:srgbClr val="FF0000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นำไปสู่</a:t>
            </a:r>
            <a:r>
              <a:rPr lang="th-TH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สังคมอยู่เย็นเป็นสุขร่วมกันอย่าง</a:t>
            </a:r>
            <a:r>
              <a:rPr lang="th-TH" sz="2800" dirty="0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ยั่งยืน</a:t>
            </a:r>
            <a:r>
              <a:rPr lang="en-US" sz="2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 </a:t>
            </a:r>
          </a:p>
        </p:txBody>
      </p:sp>
      <p:pic>
        <p:nvPicPr>
          <p:cNvPr id="5" name="Picture 2" descr="logo codi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527" y="675626"/>
            <a:ext cx="1025182" cy="102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116632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DB Adman X" pitchFamily="2" charset="-34"/>
                <a:cs typeface="DB Adman X" pitchFamily="2" charset="-34"/>
              </a:rPr>
              <a:t>Brand Positioning </a:t>
            </a:r>
            <a:r>
              <a:rPr lang="th-TH" sz="4000" b="1" dirty="0" smtClean="0">
                <a:latin typeface="DB Adman X" pitchFamily="2" charset="-34"/>
                <a:cs typeface="DB Adman X" pitchFamily="2" charset="-34"/>
              </a:rPr>
              <a:t>ของ </a:t>
            </a:r>
            <a:r>
              <a:rPr lang="th-TH" sz="4000" b="1" dirty="0" err="1" smtClean="0">
                <a:latin typeface="DB Adman X" pitchFamily="2" charset="-34"/>
                <a:cs typeface="DB Adman X" pitchFamily="2" charset="-34"/>
              </a:rPr>
              <a:t>พอช</a:t>
            </a:r>
            <a:r>
              <a:rPr lang="th-TH" sz="4000" b="1" dirty="0" smtClean="0">
                <a:latin typeface="DB Adman X" pitchFamily="2" charset="-34"/>
                <a:cs typeface="DB Adman X" pitchFamily="2" charset="-34"/>
              </a:rPr>
              <a:t>. ที่ตกลงร่วมกันคือ</a:t>
            </a:r>
          </a:p>
        </p:txBody>
      </p:sp>
    </p:spTree>
    <p:extLst>
      <p:ext uri="{BB962C8B-B14F-4D97-AF65-F5344CB8AC3E}">
        <p14:creationId xmlns:p14="http://schemas.microsoft.com/office/powerpoint/2010/main" val="325843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5909" y="0"/>
            <a:ext cx="9144000" cy="112474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dirty="0" smtClean="0"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การ์ตูนแทน </a:t>
            </a:r>
            <a:r>
              <a:rPr lang="en-US" sz="5400" dirty="0" smtClean="0"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8</a:t>
            </a:r>
            <a:r>
              <a:rPr lang="th-TH" sz="5400" dirty="0" smtClean="0"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 บุคลิกภาพคน พอช.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909" y="1687943"/>
            <a:ext cx="9138091" cy="1723905"/>
            <a:chOff x="0" y="1328494"/>
            <a:chExt cx="11054899" cy="2085512"/>
          </a:xfrm>
        </p:grpSpPr>
        <p:pic>
          <p:nvPicPr>
            <p:cNvPr id="5" name="Picture 4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1345811"/>
              <a:ext cx="2767916" cy="2068195"/>
            </a:xfrm>
            <a:prstGeom prst="rect">
              <a:avLst/>
            </a:prstGeom>
          </p:spPr>
        </p:pic>
        <p:pic>
          <p:nvPicPr>
            <p:cNvPr id="7" name="Picture 6"/>
            <p:cNvPicPr/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67635" y="1345811"/>
              <a:ext cx="2757805" cy="2068195"/>
            </a:xfrm>
            <a:prstGeom prst="rect">
              <a:avLst/>
            </a:prstGeom>
          </p:spPr>
        </p:pic>
        <p:pic>
          <p:nvPicPr>
            <p:cNvPr id="10" name="Picture 9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25440" y="1328495"/>
              <a:ext cx="2992631" cy="2083353"/>
            </a:xfrm>
            <a:prstGeom prst="rect">
              <a:avLst/>
            </a:prstGeom>
          </p:spPr>
        </p:pic>
        <p:pic>
          <p:nvPicPr>
            <p:cNvPr id="11" name="Picture 10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18071" y="1328494"/>
              <a:ext cx="2636828" cy="2085511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0" y="3789040"/>
            <a:ext cx="9138091" cy="1864040"/>
            <a:chOff x="0" y="3789040"/>
            <a:chExt cx="11169314" cy="2278380"/>
          </a:xfrm>
        </p:grpSpPr>
        <p:pic>
          <p:nvPicPr>
            <p:cNvPr id="9" name="Picture 8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3789040"/>
              <a:ext cx="2653030" cy="2278380"/>
            </a:xfrm>
            <a:prstGeom prst="rect">
              <a:avLst/>
            </a:prstGeom>
          </p:spPr>
        </p:pic>
        <p:pic>
          <p:nvPicPr>
            <p:cNvPr id="12" name="Picture 11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27784" y="3792986"/>
              <a:ext cx="2701313" cy="2274434"/>
            </a:xfrm>
            <a:prstGeom prst="rect">
              <a:avLst/>
            </a:prstGeom>
          </p:spPr>
        </p:pic>
        <p:pic>
          <p:nvPicPr>
            <p:cNvPr id="13" name="Picture 12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43897" y="3799063"/>
              <a:ext cx="2478245" cy="2222225"/>
            </a:xfrm>
            <a:prstGeom prst="rect">
              <a:avLst/>
            </a:prstGeom>
          </p:spPr>
        </p:pic>
        <p:pic>
          <p:nvPicPr>
            <p:cNvPr id="14" name="Picture 13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62149" y="3799062"/>
              <a:ext cx="3307165" cy="2268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120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99322" y="-27384"/>
            <a:ext cx="7772400" cy="792088"/>
          </a:xfrm>
          <a:prstGeom prst="rect">
            <a:avLst/>
          </a:prstGeom>
        </p:spPr>
        <p:txBody>
          <a:bodyPr vert="horz" rtlCol="0" anchor="ctr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sz="4800" dirty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แบรนด์ของคน </a:t>
            </a:r>
            <a:r>
              <a:rPr lang="th-TH" sz="4800" dirty="0" err="1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พอช</a:t>
            </a:r>
            <a:r>
              <a:rPr lang="th-TH" sz="4800" dirty="0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. </a:t>
            </a:r>
            <a:r>
              <a:rPr lang="en-US" sz="4800" dirty="0" smtClean="0">
                <a:solidFill>
                  <a:schemeClr val="tx1"/>
                </a:solidFill>
                <a:effectLst/>
                <a:latin typeface="DB Adman X" pitchFamily="2" charset="-34"/>
                <a:ea typeface="Tahoma" panose="020B0604030504040204" pitchFamily="34" charset="0"/>
                <a:cs typeface="DB Adman X" pitchFamily="2" charset="-34"/>
              </a:rPr>
              <a:t>Brand Personality</a:t>
            </a:r>
            <a:endParaRPr lang="en-US" sz="4800" dirty="0">
              <a:solidFill>
                <a:schemeClr val="tx1"/>
              </a:solidFill>
              <a:effectLst/>
              <a:latin typeface="DB Adman X" pitchFamily="2" charset="-34"/>
              <a:ea typeface="Tahoma" panose="020B0604030504040204" pitchFamily="34" charset="0"/>
              <a:cs typeface="DB Adman X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571062"/>
              </p:ext>
            </p:extLst>
          </p:nvPr>
        </p:nvGraphicFramePr>
        <p:xfrm>
          <a:off x="107504" y="764704"/>
          <a:ext cx="8944746" cy="5184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80250"/>
              </a:tblGrid>
              <a:tr h="449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บุคลิกภาพเชิงเหตุผล 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Rational</a:t>
                      </a: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)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บุคลิกภาพเชิงอารมณ์ 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Emotional</a:t>
                      </a: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)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C00000"/>
                    </a:solidFill>
                  </a:tcPr>
                </a:tc>
              </a:tr>
              <a:tr h="1111437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ศรัทธาต่อชุมชน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 หมายถึง เชื่อมั่นในพลังชุมชนว่าสามารถพัฒนาได้ ทำได้ มีอุดมการณ์แน่วแน่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จิตสาธารณะ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 หมายถึง คำนึงถึงประโยชน์ส่วนรวมมากกว่าประโยชน์ส่วนตน และไม่เกี่ยงงอนที่จะช่วยเหลืองานผู้อื่น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</a:tr>
              <a:tr h="1103448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มีคุณธรรม/ความซื่อสัตย์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 หมายถึง โปร่งใส ยอมรับการตรวจสอบ ไม่มีผลประโยชน์ทับซ้อน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ยอมรับความเห็นต่าง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 หมายถึง เปิดใจยอมรับความคิดเห็นผู้อื่นก่อนตัดสินใจ ให้เกียรติ และรับฟังผู้อื่นเพื่อนำไปสู่การตัดสินใจร่วม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</a:tr>
              <a:tr h="1656184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มืออาชีพ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 หมายถึง ตรงต่อเวลา มีความรับผิดชอบ รู้ทันสถานการณ์ ใช้ข้อมูลเหตุผลในการตัดสินใจ เป็นผู้นำ น่าเชื่อถือ เป็นที่ไว้วางใจได้ ทำงานเป็นทีม บริหารจัดการด้วย การคำนึงประสิทธิภาพ มีทักษะในการวิเคราะห์ การสื่อสาร 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มนุษยสัมพันธ์ดี 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หมายถึง มีความสุภาพอ่อนน้อมถ่อมตน รู้จักกาลเทศะ ยิ้มแย้มแจ่มใส มีวุฒิภาวะ การแต่งกายที่ถูกต้องตามกาลเทศะ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</a:tr>
              <a:tr h="767680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เรียนรู้และพัฒนาตนเอง 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หมายถึง กระตือรือร้น สนใจใฝเรียนรู้พัฒนาตนเองอยู่ตลอดเวลา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มองโลกในแง่บวก</a:t>
                      </a:r>
                      <a:r>
                        <a:rPr lang="th-TH" sz="2000" dirty="0">
                          <a:solidFill>
                            <a:schemeClr val="bg1"/>
                          </a:solidFill>
                          <a:effectLst/>
                          <a:latin typeface="DB Adman X" pitchFamily="2" charset="-34"/>
                          <a:ea typeface="Tahoma" panose="020B0604030504040204" pitchFamily="34" charset="0"/>
                          <a:cs typeface="DB Adman X" pitchFamily="2" charset="-34"/>
                        </a:rPr>
                        <a:t> หมายถึง แสวงหาโอกาส ทำให้คนอื่นเกิดพลังบวกตลอดเวลา แก้ปัญหาเฉพาะหน้าได้ดี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DB Adman X" pitchFamily="2" charset="-34"/>
                        <a:ea typeface="Tahoma" panose="020B0604030504040204" pitchFamily="34" charset="0"/>
                        <a:cs typeface="DB Adman X" pitchFamily="2" charset="-34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99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4599"/>
            <a:ext cx="9144000" cy="6858000"/>
            <a:chOff x="0" y="-14599"/>
            <a:chExt cx="9144000" cy="6858000"/>
          </a:xfrm>
        </p:grpSpPr>
        <p:pic>
          <p:nvPicPr>
            <p:cNvPr id="1027" name="Picture 3" descr="C:\Users\Administrator.PLDTXXDL3O58H8D\Desktop\CURRENT ARTWORK\พอช-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4599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273160"/>
              <a:ext cx="2314378" cy="32535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695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SOCIAL-MEDIA-CAMPAIGN-NEW-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4" descr="http://www.smartinsights.com/wp-content/uploads/2013/10/Diffusion-of-Innovation-mode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25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0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dministrator.PLDTXXDL3O58H8D\Desktop\CURRENT ARTWORK\การเปลี่ยนแปลงองค์กร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97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th-TH" dirty="0" smtClean="0">
                <a:latin typeface="DB Adman X" pitchFamily="2" charset="-34"/>
                <a:cs typeface="DB Adman X" pitchFamily="2" charset="-34"/>
              </a:rPr>
              <a:t>แบ</a:t>
            </a:r>
            <a:r>
              <a:rPr lang="th-TH" dirty="0" err="1" smtClean="0">
                <a:latin typeface="DB Adman X" pitchFamily="2" charset="-34"/>
                <a:cs typeface="DB Adman X" pitchFamily="2" charset="-34"/>
              </a:rPr>
              <a:t>รนด์</a:t>
            </a:r>
            <a:r>
              <a:rPr lang="th-TH" dirty="0" smtClean="0">
                <a:latin typeface="DB Adman X" pitchFamily="2" charset="-34"/>
                <a:cs typeface="DB Adman X" pitchFamily="2" charset="-34"/>
              </a:rPr>
              <a:t> คือ </a:t>
            </a:r>
          </a:p>
          <a:p>
            <a:pPr marL="0" indent="0" algn="ctr">
              <a:buNone/>
            </a:pPr>
            <a:r>
              <a:rPr lang="en-US" sz="4400" dirty="0" smtClean="0">
                <a:latin typeface="DB Adman X" pitchFamily="2" charset="-34"/>
                <a:cs typeface="DB Adman X" pitchFamily="2" charset="-34"/>
              </a:rPr>
              <a:t>“</a:t>
            </a:r>
            <a:r>
              <a:rPr lang="th-TH" sz="4400" dirty="0" smtClean="0">
                <a:latin typeface="DB Adman X" pitchFamily="2" charset="-34"/>
                <a:cs typeface="DB Adman X" pitchFamily="2" charset="-34"/>
              </a:rPr>
              <a:t>คำพูดและความรู้สึกของประชาชน ลูกค้า ผู้ใช้บริการ ที่พูดถึงเรา มีภาพตราประทับเป็นอารมณ์และความรู้สึกถึงเรา</a:t>
            </a:r>
            <a:r>
              <a:rPr lang="en-US" sz="4400" dirty="0" smtClean="0">
                <a:latin typeface="DB Adman X" pitchFamily="2" charset="-34"/>
                <a:cs typeface="DB Adman X" pitchFamily="2" charset="-34"/>
              </a:rPr>
              <a:t>”</a:t>
            </a:r>
            <a:endParaRPr lang="en-US" sz="4400" dirty="0">
              <a:latin typeface="DB Adman X" pitchFamily="2" charset="-34"/>
              <a:cs typeface="DB Adman X" pitchFamily="2" charset="-34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64" t="27841" r="20909" b="27779"/>
          <a:stretch>
            <a:fillRect/>
          </a:stretch>
        </p:blipFill>
        <p:spPr bwMode="auto">
          <a:xfrm>
            <a:off x="4572000" y="4175383"/>
            <a:ext cx="2229528" cy="146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www.codi.or.th/images/coditheme/logo-codi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" r="83919"/>
          <a:stretch>
            <a:fillRect/>
          </a:stretch>
        </p:blipFill>
        <p:spPr bwMode="auto">
          <a:xfrm>
            <a:off x="3203848" y="4140200"/>
            <a:ext cx="1297270" cy="1477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692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715</Words>
  <Application>Microsoft Office PowerPoint</Application>
  <PresentationFormat>On-screen Show (4:3)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Angsana New</vt:lpstr>
      <vt:lpstr>Georgia</vt:lpstr>
      <vt:lpstr>DB Adman X</vt:lpstr>
      <vt:lpstr>Tahoma</vt:lpstr>
      <vt:lpstr>IrisUPC</vt:lpstr>
      <vt:lpstr>Trebuchet MS</vt:lpstr>
      <vt:lpstr>Calibri</vt:lpstr>
      <vt:lpstr>Office Theme</vt:lpstr>
      <vt:lpstr>Slipstream</vt:lpstr>
      <vt:lpstr>PowerPoint Presentation</vt:lpstr>
      <vt:lpstr>PowerPoint Presentation</vt:lpstr>
      <vt:lpstr>ความสำคัญของการสร้างอัตลักษณ์องค์กร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CODI</cp:lastModifiedBy>
  <cp:revision>41</cp:revision>
  <dcterms:created xsi:type="dcterms:W3CDTF">2016-01-28T01:48:45Z</dcterms:created>
  <dcterms:modified xsi:type="dcterms:W3CDTF">2016-01-30T03:54:04Z</dcterms:modified>
</cp:coreProperties>
</file>